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0" r:id="rId4"/>
    <p:sldId id="261" r:id="rId5"/>
    <p:sldId id="280" r:id="rId6"/>
    <p:sldId id="282" r:id="rId7"/>
    <p:sldId id="284" r:id="rId8"/>
    <p:sldId id="262" r:id="rId9"/>
    <p:sldId id="263" r:id="rId10"/>
    <p:sldId id="264" r:id="rId11"/>
    <p:sldId id="265" r:id="rId12"/>
    <p:sldId id="274" r:id="rId13"/>
    <p:sldId id="258" r:id="rId14"/>
    <p:sldId id="269" r:id="rId15"/>
    <p:sldId id="268" r:id="rId16"/>
    <p:sldId id="270" r:id="rId17"/>
    <p:sldId id="275" r:id="rId18"/>
    <p:sldId id="259" r:id="rId19"/>
    <p:sldId id="272" r:id="rId20"/>
    <p:sldId id="278" r:id="rId21"/>
    <p:sldId id="276" r:id="rId22"/>
    <p:sldId id="271" r:id="rId23"/>
    <p:sldId id="266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C8B848F-E6EF-45E7-86F1-2F834960A33A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B0532E-C35A-4C2C-BCB2-D86EFB1FF4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64AE34-5929-4F2E-ABB8-FFDA5F4E87DB}" type="datetimeFigureOut">
              <a:rPr lang="en-US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78CCB8F-3341-4105-8F94-F2707F9512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814D6C-9726-4550-902D-2F0679A1A9A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Who takes the PSAT?</a:t>
            </a:r>
            <a:r>
              <a:rPr lang="en-US" baseline="0" dirty="0" smtClean="0"/>
              <a:t>  All Sophomores who have taken Algebra I, Juniors and Freshmen who registered.  </a:t>
            </a:r>
          </a:p>
          <a:p>
            <a:r>
              <a:rPr lang="en-US" baseline="0" dirty="0" smtClean="0"/>
              <a:t>Who takes the PLAN?   All Sophomores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CCB8F-3341-4105-8F94-F2707F9512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Melanie: Junior</a:t>
            </a:r>
            <a:r>
              <a:rPr lang="en-US" baseline="0" dirty="0" smtClean="0"/>
              <a:t> Slide, concordance table-add link to slide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CCB8F-3341-4105-8F94-F2707F95126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CCB8F-3341-4105-8F94-F2707F95126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Drop Add, Add</a:t>
            </a:r>
            <a:r>
              <a:rPr lang="en-US" baseline="0" dirty="0" smtClean="0"/>
              <a:t> link to AP summer assignments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CCB8F-3341-4105-8F94-F2707F95126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Mentioning</a:t>
            </a:r>
            <a:r>
              <a:rPr lang="en-US" baseline="0" dirty="0" smtClean="0"/>
              <a:t> matching activities to goals- i.e. science clubs/activities for Gov School and NCSSM, Engineering </a:t>
            </a:r>
            <a:r>
              <a:rPr lang="en-US" baseline="0" dirty="0" err="1" smtClean="0"/>
              <a:t>prgms</a:t>
            </a:r>
            <a:r>
              <a:rPr lang="en-US" baseline="0" dirty="0" smtClean="0"/>
              <a:t>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CCB8F-3341-4105-8F94-F2707F95126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CCB8F-3341-4105-8F94-F2707F95126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CCB8F-3341-4105-8F94-F2707F9512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CCB8F-3341-4105-8F94-F2707F9512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CCB8F-3341-4105-8F94-F2707F95126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CCB8F-3341-4105-8F94-F2707F95126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CCB8F-3341-4105-8F94-F2707F95126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RC</a:t>
            </a:r>
          </a:p>
          <a:p>
            <a:r>
              <a:rPr lang="en-US" dirty="0" smtClean="0"/>
              <a:t>Career/Interest</a:t>
            </a:r>
            <a:r>
              <a:rPr lang="en-US" baseline="0" dirty="0" smtClean="0"/>
              <a:t> </a:t>
            </a:r>
            <a:r>
              <a:rPr lang="en-US" baseline="0" dirty="0" smtClean="0"/>
              <a:t>Information</a:t>
            </a:r>
          </a:p>
          <a:p>
            <a:r>
              <a:rPr lang="en-US" baseline="0" dirty="0" smtClean="0"/>
              <a:t>-Interactive World of Work Map is available online at www.planstudent.org, </a:t>
            </a:r>
          </a:p>
          <a:p>
            <a:r>
              <a:rPr lang="en-US" baseline="0" dirty="0" smtClean="0"/>
              <a:t>-Map of College Majors</a:t>
            </a:r>
          </a:p>
          <a:p>
            <a:r>
              <a:rPr lang="en-US" baseline="0" dirty="0" smtClean="0"/>
              <a:t>-www.f4k.org</a:t>
            </a:r>
          </a:p>
          <a:p>
            <a:r>
              <a:rPr lang="en-US" baseline="0" dirty="0" smtClean="0"/>
              <a:t>-p. 9 of the Using the PLAN results booklet – additional websites including the military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9DFF7CD2-2743-441E-8437-C188A750E97C}" type="datetime1">
              <a:rPr lang="en-US" smtClean="0"/>
              <a:pPr>
                <a:defRPr/>
              </a:pPr>
              <a:t>10/1/2013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B94468-E178-4382-91F7-955D9CE1AB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CCB8F-3341-4105-8F94-F2707F9512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Pull up these websites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8CCB8F-3341-4105-8F94-F2707F9512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143BB-CF2D-4C5C-ACA8-CCF060AA9A22}" type="datetimeFigureOut">
              <a:rPr lang="en-US"/>
              <a:pPr>
                <a:defRPr/>
              </a:pPr>
              <a:t>10/1/2013</a:t>
            </a:fld>
            <a:endParaRPr lang="en-US" dirty="0"/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9536D7E-1F94-405A-97EF-BB9F859DC9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FAD02-C6F2-4C33-B099-CE10338766FF}" type="datetimeFigureOut">
              <a:rPr lang="en-US"/>
              <a:pPr>
                <a:defRPr/>
              </a:pPr>
              <a:t>10/1/2013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905F7-0F72-4EE5-9F9E-3167A0447F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DDEC-4296-4ACE-95DC-EB65298F1A71}" type="datetimeFigureOut">
              <a:rPr lang="en-US"/>
              <a:pPr>
                <a:defRPr/>
              </a:pPr>
              <a:t>10/1/2013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BBBA1-49A3-4AF8-B99C-1A73D719FD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Grp="1" noChangeArrowheads="1"/>
          </p:cNvSpPr>
          <p:nvPr userDrawn="1"/>
        </p:nvSpPr>
        <p:spPr bwMode="auto">
          <a:xfrm>
            <a:off x="173038" y="6567488"/>
            <a:ext cx="175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lIns="0" tIns="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Slide </a:t>
            </a:r>
            <a:fld id="{AF341A79-8E74-4598-9976-4DB58E48FB19}" type="slidenum">
              <a:rPr lang="en-US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023" y="2176272"/>
            <a:ext cx="6400800" cy="4114800"/>
          </a:xfrm>
          <a:prstGeom prst="rect">
            <a:avLst/>
          </a:prstGeom>
        </p:spPr>
        <p:txBody>
          <a:bodyPr lIns="0" tIns="0" rIns="0" bIns="0"/>
          <a:lstStyle>
            <a:lvl1pPr marL="347472" indent="-347472">
              <a:lnSpc>
                <a:spcPts val="2800"/>
              </a:lnSpc>
              <a:spcBef>
                <a:spcPts val="1200"/>
              </a:spcBef>
              <a:buClr>
                <a:srgbClr val="FF0000"/>
              </a:buClr>
              <a:buSzPct val="120000"/>
              <a:buFont typeface="Arial"/>
              <a:buChar char="•"/>
              <a:defRPr sz="2600">
                <a:latin typeface="Arial"/>
                <a:cs typeface="Arial"/>
              </a:defRPr>
            </a:lvl1pPr>
            <a:lvl2pPr marL="685800" indent="-285750">
              <a:lnSpc>
                <a:spcPts val="2200"/>
              </a:lnSpc>
              <a:spcBef>
                <a:spcPts val="600"/>
              </a:spcBef>
              <a:buClr>
                <a:srgbClr val="009075"/>
              </a:buClr>
              <a:buSzPct val="90000"/>
              <a:buFont typeface="Zapf Dingbats" charset="2"/>
              <a:buChar char="➡"/>
              <a:defRPr sz="2200">
                <a:latin typeface="Arial"/>
                <a:cs typeface="Arial"/>
              </a:defRPr>
            </a:lvl2pPr>
            <a:lvl3pPr marL="914400" indent="0">
              <a:buNone/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7022" y="1601787"/>
            <a:ext cx="6400800" cy="1289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200"/>
              </a:lnSpc>
              <a:defRPr sz="3600" b="0" i="0" kern="1200" spc="0" baseline="0">
                <a:solidFill>
                  <a:srgbClr val="00907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Grp="1" noChangeArrowheads="1"/>
          </p:cNvSpPr>
          <p:nvPr userDrawn="1"/>
        </p:nvSpPr>
        <p:spPr bwMode="auto">
          <a:xfrm>
            <a:off x="173038" y="6567488"/>
            <a:ext cx="175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lIns="0" tIns="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Slide </a:t>
            </a:r>
            <a:fld id="{AF341A79-8E74-4598-9976-4DB58E48FB19}" type="slidenum">
              <a:rPr lang="en-US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023" y="2176272"/>
            <a:ext cx="6400800" cy="4114800"/>
          </a:xfrm>
          <a:prstGeom prst="rect">
            <a:avLst/>
          </a:prstGeom>
        </p:spPr>
        <p:txBody>
          <a:bodyPr lIns="0" tIns="0" rIns="0" bIns="0"/>
          <a:lstStyle>
            <a:lvl1pPr marL="347472" indent="-347472">
              <a:lnSpc>
                <a:spcPts val="2800"/>
              </a:lnSpc>
              <a:spcBef>
                <a:spcPts val="1200"/>
              </a:spcBef>
              <a:buClr>
                <a:srgbClr val="FF0000"/>
              </a:buClr>
              <a:buSzPct val="120000"/>
              <a:buFont typeface="Arial"/>
              <a:buChar char="•"/>
              <a:defRPr sz="2600">
                <a:latin typeface="Arial"/>
                <a:cs typeface="Arial"/>
              </a:defRPr>
            </a:lvl1pPr>
            <a:lvl2pPr marL="685800" indent="-285750">
              <a:lnSpc>
                <a:spcPts val="2200"/>
              </a:lnSpc>
              <a:spcBef>
                <a:spcPts val="600"/>
              </a:spcBef>
              <a:buClr>
                <a:srgbClr val="009075"/>
              </a:buClr>
              <a:buSzPct val="90000"/>
              <a:buFont typeface="Zapf Dingbats" charset="2"/>
              <a:buChar char="➡"/>
              <a:defRPr sz="2200">
                <a:latin typeface="Arial"/>
                <a:cs typeface="Arial"/>
              </a:defRPr>
            </a:lvl2pPr>
            <a:lvl3pPr marL="914400" indent="0">
              <a:buNone/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7022" y="1601787"/>
            <a:ext cx="6400800" cy="1289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200"/>
              </a:lnSpc>
              <a:defRPr sz="3600" b="0" i="0" kern="1200" spc="0" baseline="0">
                <a:solidFill>
                  <a:srgbClr val="00907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0"/>
          <p:cNvSpPr>
            <a:spLocks noGrp="1" noChangeArrowheads="1"/>
          </p:cNvSpPr>
          <p:nvPr userDrawn="1"/>
        </p:nvSpPr>
        <p:spPr bwMode="auto">
          <a:xfrm>
            <a:off x="173038" y="6567488"/>
            <a:ext cx="1752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  <a:ext uri="{FAA26D3D-D897-4be2-8F04-BA451C77F1D7}"/>
          </a:extLst>
        </p:spPr>
        <p:txBody>
          <a:bodyPr lIns="0" tIns="0" r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latin typeface="+mn-lt"/>
              </a:rPr>
              <a:t>Slide </a:t>
            </a:r>
            <a:fld id="{DB779EE9-7461-46D5-BCFA-223052F316CA}" type="slidenum">
              <a:rPr lang="en-US" sz="1100">
                <a:latin typeface="+mn-lt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7023" y="2176272"/>
            <a:ext cx="6400800" cy="4114800"/>
          </a:xfrm>
          <a:prstGeom prst="rect">
            <a:avLst/>
          </a:prstGeom>
        </p:spPr>
        <p:txBody>
          <a:bodyPr lIns="0" tIns="0" rIns="0" bIns="0"/>
          <a:lstStyle>
            <a:lvl1pPr marL="347472" indent="-347472">
              <a:lnSpc>
                <a:spcPts val="2800"/>
              </a:lnSpc>
              <a:spcBef>
                <a:spcPts val="1200"/>
              </a:spcBef>
              <a:buClr>
                <a:srgbClr val="FF0000"/>
              </a:buClr>
              <a:buSzPct val="120000"/>
              <a:buFont typeface="Arial"/>
              <a:buChar char="•"/>
              <a:defRPr sz="2600">
                <a:latin typeface="Arial"/>
                <a:cs typeface="Arial"/>
              </a:defRPr>
            </a:lvl1pPr>
            <a:lvl2pPr marL="685800" indent="-285750">
              <a:lnSpc>
                <a:spcPts val="2200"/>
              </a:lnSpc>
              <a:spcBef>
                <a:spcPts val="600"/>
              </a:spcBef>
              <a:buClr>
                <a:srgbClr val="009075"/>
              </a:buClr>
              <a:buSzPct val="90000"/>
              <a:buFont typeface="Zapf Dingbats" charset="2"/>
              <a:buChar char="➡"/>
              <a:defRPr sz="2200">
                <a:latin typeface="Arial"/>
                <a:cs typeface="Arial"/>
              </a:defRPr>
            </a:lvl2pPr>
            <a:lvl3pPr marL="914400" indent="0">
              <a:buNone/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17022" y="1601787"/>
            <a:ext cx="6400800" cy="1289304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ts val="3200"/>
              </a:lnSpc>
              <a:defRPr sz="3600" b="0" i="0" kern="1200" spc="0" baseline="0">
                <a:solidFill>
                  <a:srgbClr val="009075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D489-07B6-4DBC-91C4-F112EE25D898}" type="datetimeFigureOut">
              <a:rPr lang="en-US"/>
              <a:pPr>
                <a:defRPr/>
              </a:pPr>
              <a:t>10/1/2013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F1744-0A69-4CC5-A97E-6AF2B5E11A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F206-F951-4891-8BC4-4E1F4DCEE3DC}" type="datetimeFigureOut">
              <a:rPr lang="en-US"/>
              <a:pPr>
                <a:defRPr/>
              </a:pPr>
              <a:t>10/1/2013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23A5-3410-4268-BD3D-9C300716C3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FF3BD-3D31-47CD-8A3F-329B3036B1C7}" type="datetimeFigureOut">
              <a:rPr lang="en-US"/>
              <a:pPr>
                <a:defRPr/>
              </a:pPr>
              <a:t>10/1/2013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40CB4-2C33-44A0-8D3A-E2C03E1B1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41948-6C23-428D-B1D8-7D6C227E1260}" type="datetimeFigureOut">
              <a:rPr lang="en-US"/>
              <a:pPr>
                <a:defRPr/>
              </a:pPr>
              <a:t>10/1/2013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61ED6-D28D-46CA-AD93-EC5FF2241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B1234-D91E-4173-8ACC-2CC0463DEA40}" type="datetimeFigureOut">
              <a:rPr lang="en-US"/>
              <a:pPr>
                <a:defRPr/>
              </a:pPr>
              <a:t>10/1/2013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E23C7-6612-40A7-8854-D5D93C2FC2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2DB8B-3E0F-4CDF-9F63-B0A327AB9A05}" type="datetimeFigureOut">
              <a:rPr lang="en-US"/>
              <a:pPr>
                <a:defRPr/>
              </a:pPr>
              <a:t>10/1/2013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7D6EA4-3688-4E1A-A21E-A7A902C3C0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D18E4-6307-43AF-9E02-1013BE9BDB02}" type="datetimeFigureOut">
              <a:rPr lang="en-US"/>
              <a:pPr>
                <a:defRPr/>
              </a:pPr>
              <a:t>10/1/2013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144C-2D94-41C8-96A1-79431FE139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E9D08-20A7-4DD4-81A6-F7B08185FA48}" type="datetimeFigureOut">
              <a:rPr lang="en-US"/>
              <a:pPr>
                <a:defRPr/>
              </a:pPr>
              <a:t>10/1/2013</a:t>
            </a:fld>
            <a:endParaRPr lang="en-US" dirty="0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388FBB-2337-4B37-8C89-542DE029B2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92647EA-707A-4457-8699-F0CBB7738C32}" type="datetimeFigureOut">
              <a:rPr lang="en-US"/>
              <a:pPr>
                <a:defRPr/>
              </a:pPr>
              <a:t>10/1/2013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CF5AEBD7-EA3B-4768-8200-BDF85EFEE2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693" r:id="rId5"/>
    <p:sldLayoutId id="2147483694" r:id="rId6"/>
    <p:sldLayoutId id="2147483695" r:id="rId7"/>
    <p:sldLayoutId id="2147483700" r:id="rId8"/>
    <p:sldLayoutId id="2147483701" r:id="rId9"/>
    <p:sldLayoutId id="2147483696" r:id="rId10"/>
    <p:sldLayoutId id="2147483697" r:id="rId11"/>
    <p:sldLayoutId id="2147483702" r:id="rId12"/>
    <p:sldLayoutId id="2147483703" r:id="rId13"/>
    <p:sldLayoutId id="2147483704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B2C1D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9BBB59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fnc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4k.org/" TargetMode="External"/><Relationship Id="rId5" Type="http://schemas.openxmlformats.org/officeDocument/2006/relationships/hyperlink" Target="http://www.ycg.org/" TargetMode="External"/><Relationship Id="rId4" Type="http://schemas.openxmlformats.org/officeDocument/2006/relationships/hyperlink" Target="http://www.collegeboard.org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rthcarolina.edu/campus_profiles/index.php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itagehs.wcpss.ne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eritagehs-student-services.weebly.com/summer-opportunities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aapublications.com/productdownloads/CBSA.pdf" TargetMode="External"/><Relationship Id="rId2" Type="http://schemas.openxmlformats.org/officeDocument/2006/relationships/hyperlink" Target="http://www.ncaaeligibilitycenter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itagehs.wcpss.n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mailto:bswiggins@wcpss.net" TargetMode="External"/><Relationship Id="rId3" Type="http://schemas.openxmlformats.org/officeDocument/2006/relationships/hyperlink" Target="mailto:dcwilliams@wcpss.net" TargetMode="External"/><Relationship Id="rId7" Type="http://schemas.openxmlformats.org/officeDocument/2006/relationships/hyperlink" Target="mailto:rconfer@wcpss.ne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lachance@wcpss.net" TargetMode="External"/><Relationship Id="rId5" Type="http://schemas.openxmlformats.org/officeDocument/2006/relationships/hyperlink" Target="mailto:emacleod@wcpss.net" TargetMode="External"/><Relationship Id="rId4" Type="http://schemas.openxmlformats.org/officeDocument/2006/relationships/hyperlink" Target="mailto:ycorcho@wcpss.net" TargetMode="External"/><Relationship Id="rId9" Type="http://schemas.openxmlformats.org/officeDocument/2006/relationships/hyperlink" Target="mailto:mspainhour@wcpss.ne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4k.org-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fnc.org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4k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usna.edu/admissions/stem.html" TargetMode="External"/><Relationship Id="rId4" Type="http://schemas.openxmlformats.org/officeDocument/2006/relationships/hyperlink" Target="http://www.march2success.com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llegeweeklive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dirty="0" smtClean="0"/>
              <a:t>The Class of 2015 and 2016</a:t>
            </a:r>
          </a:p>
          <a:p>
            <a:pPr eaLnBrk="1" hangingPunct="1">
              <a:buFont typeface="Arial" charset="0"/>
              <a:buNone/>
            </a:pPr>
            <a:endParaRPr lang="en-US" sz="2800" dirty="0" smtClean="0"/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October 1, 2013</a:t>
            </a:r>
          </a:p>
        </p:txBody>
      </p:sp>
      <p:sp>
        <p:nvSpPr>
          <p:cNvPr id="6147" name="Title 1"/>
          <p:cNvSpPr>
            <a:spLocks noGrp="1"/>
          </p:cNvSpPr>
          <p:nvPr>
            <p:ph type="ctrTitle"/>
          </p:nvPr>
        </p:nvSpPr>
        <p:spPr>
          <a:xfrm>
            <a:off x="457200" y="1506538"/>
            <a:ext cx="8229600" cy="1470025"/>
          </a:xfrm>
        </p:spPr>
        <p:txBody>
          <a:bodyPr/>
          <a:lstStyle/>
          <a:p>
            <a:pPr eaLnBrk="1" hangingPunct="1"/>
            <a:r>
              <a:rPr sz="1600" dirty="0" smtClean="0"/>
              <a:t>Heritage High School</a:t>
            </a:r>
            <a:r>
              <a:rPr dirty="0" smtClean="0"/>
              <a:t/>
            </a:r>
            <a:br>
              <a:rPr dirty="0" smtClean="0"/>
            </a:br>
            <a:r>
              <a:rPr dirty="0" smtClean="0"/>
              <a:t>Sophomore and Junior Night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Resources for College Research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>
              <a:hlinkClick r:id="rId3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dirty="0" smtClean="0">
                <a:hlinkClick r:id="rId3"/>
              </a:rPr>
              <a:t>www.cfnc.org</a:t>
            </a:r>
            <a:r>
              <a:rPr lang="en-US" sz="3500" dirty="0" smtClean="0"/>
              <a:t> – student account create now!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dirty="0" smtClean="0">
                <a:hlinkClick r:id="rId4"/>
              </a:rPr>
              <a:t>www.collegeboard.org</a:t>
            </a:r>
            <a:r>
              <a:rPr lang="en-US" sz="3500" dirty="0" smtClean="0"/>
              <a:t>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dirty="0" smtClean="0">
                <a:hlinkClick r:id="rId5"/>
              </a:rPr>
              <a:t>www.ycg.org</a:t>
            </a:r>
            <a:endParaRPr lang="en-US" sz="35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dirty="0" smtClean="0">
                <a:hlinkClick r:id="rId6"/>
              </a:rPr>
              <a:t>www.f4k.org</a:t>
            </a:r>
            <a:endParaRPr lang="en-US" sz="35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dirty="0" smtClean="0"/>
              <a:t>School Counselor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dirty="0" smtClean="0"/>
              <a:t>Career Development Coordinator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500" dirty="0" smtClean="0"/>
              <a:t>Tonight’s handout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 smtClean="0"/>
              <a:t>Keep an open mind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PSAT/PLAN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PLAN is Thursday, October 3</a:t>
            </a:r>
            <a:r>
              <a:rPr 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dirty="0" smtClean="0">
                <a:solidFill>
                  <a:srgbClr val="FF0000"/>
                </a:solidFill>
              </a:rPr>
              <a:t> at 7:25 a.m.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PSAT is Wednesday, October 16</a:t>
            </a:r>
            <a:r>
              <a:rPr lang="en-US" baseline="30000" dirty="0" smtClean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 at 7:25am—Students can still register through Friday!!!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“Practice” SAT and ACT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Student Search Service – opt in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College Planning Resource – </a:t>
            </a:r>
            <a:r>
              <a:rPr lang="en-US" dirty="0" err="1" smtClean="0"/>
              <a:t>MyCollegeQuickstart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NMQST in their Junior Year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Scores back in December or January – look for score report and </a:t>
            </a:r>
            <a:r>
              <a:rPr lang="en-US" dirty="0" err="1" smtClean="0"/>
              <a:t>MyCollege</a:t>
            </a:r>
            <a:r>
              <a:rPr lang="en-US" dirty="0" smtClean="0"/>
              <a:t> </a:t>
            </a:r>
            <a:r>
              <a:rPr lang="en-US" dirty="0" err="1" smtClean="0"/>
              <a:t>Quickstart</a:t>
            </a:r>
            <a:r>
              <a:rPr lang="en-US" dirty="0" smtClean="0"/>
              <a:t> code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SAT and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dirty="0" smtClean="0"/>
              <a:t>Juniors- Will be taking the ACT on March 5</a:t>
            </a:r>
          </a:p>
          <a:p>
            <a:r>
              <a:rPr lang="en-US" sz="3200" dirty="0" smtClean="0"/>
              <a:t>When to take SAT and ACT</a:t>
            </a:r>
          </a:p>
          <a:p>
            <a:r>
              <a:rPr lang="en-US" sz="3200" dirty="0" smtClean="0"/>
              <a:t>SAT Subject Tests</a:t>
            </a:r>
          </a:p>
          <a:p>
            <a:r>
              <a:rPr lang="en-US" sz="3200" dirty="0" smtClean="0"/>
              <a:t>Student Search Service- Opt-in</a:t>
            </a:r>
          </a:p>
          <a:p>
            <a:r>
              <a:rPr lang="en-US" sz="3200" dirty="0" smtClean="0"/>
              <a:t>Sending your scores</a:t>
            </a:r>
          </a:p>
          <a:p>
            <a:r>
              <a:rPr lang="en-US" sz="3200" dirty="0" smtClean="0"/>
              <a:t>Fee Waiver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Academics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Where do you stand academically?</a:t>
            </a:r>
          </a:p>
          <a:p>
            <a:pPr eaLnBrk="1" hangingPunct="1"/>
            <a:r>
              <a:rPr lang="en-US" dirty="0" smtClean="0"/>
              <a:t>What is your current GPA?</a:t>
            </a:r>
          </a:p>
          <a:p>
            <a:pPr eaLnBrk="1" hangingPunct="1"/>
            <a:r>
              <a:rPr lang="en-US" dirty="0" smtClean="0"/>
              <a:t>How many credits have you earned?</a:t>
            </a:r>
          </a:p>
          <a:p>
            <a:pPr eaLnBrk="1" hangingPunct="1"/>
            <a:r>
              <a:rPr lang="en-US" dirty="0" smtClean="0"/>
              <a:t>Graduation Requirements – 26 credits and certain classes</a:t>
            </a:r>
          </a:p>
          <a:p>
            <a:pPr eaLnBrk="1" hangingPunct="1"/>
            <a:r>
              <a:rPr lang="en-US" dirty="0" smtClean="0"/>
              <a:t>Promotion Requirements –</a:t>
            </a:r>
          </a:p>
          <a:p>
            <a:pPr lvl="1" eaLnBrk="1" hangingPunct="1"/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: English 2, math credit, science credit, social studies credit, 12 credits overall</a:t>
            </a:r>
          </a:p>
          <a:p>
            <a:pPr lvl="1" eaLnBrk="1" hangingPunct="1"/>
            <a:r>
              <a:rPr lang="en-US" dirty="0" smtClean="0"/>
              <a:t>12</a:t>
            </a:r>
            <a:r>
              <a:rPr lang="en-US" baseline="30000" dirty="0" smtClean="0"/>
              <a:t>th</a:t>
            </a:r>
            <a:r>
              <a:rPr lang="en-US" dirty="0" smtClean="0"/>
              <a:t>: English 3 and program leading to completion of requirements, 18 credits overall</a:t>
            </a:r>
          </a:p>
          <a:p>
            <a:pPr eaLnBrk="1" hangingPunct="1">
              <a:buFont typeface="Arial" charset="0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Academics continued…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95400"/>
            <a:ext cx="7772400" cy="45720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sz="2800" dirty="0" smtClean="0"/>
              <a:t>Check </a:t>
            </a:r>
            <a:r>
              <a:rPr lang="en-US" sz="2800" dirty="0" err="1" smtClean="0"/>
              <a:t>PowerSchool</a:t>
            </a:r>
            <a:r>
              <a:rPr lang="en-US" sz="2800" dirty="0" smtClean="0"/>
              <a:t> regularly for Academic Progress and keep your grades up</a:t>
            </a:r>
          </a:p>
          <a:p>
            <a:pPr eaLnBrk="1" hangingPunct="1"/>
            <a:r>
              <a:rPr lang="en-US" sz="2800" dirty="0" smtClean="0"/>
              <a:t>Ask for help – Teachers, Counselors, Husky Help, etc. </a:t>
            </a:r>
          </a:p>
          <a:p>
            <a:pPr eaLnBrk="1" hangingPunct="1"/>
            <a:r>
              <a:rPr lang="en-US" sz="2800" dirty="0" smtClean="0"/>
              <a:t>Academic Help Handout </a:t>
            </a:r>
          </a:p>
          <a:p>
            <a:pPr eaLnBrk="1" hangingPunct="1"/>
            <a:r>
              <a:rPr lang="en-US" sz="2800" dirty="0" smtClean="0">
                <a:solidFill>
                  <a:srgbClr val="FF0000"/>
                </a:solidFill>
              </a:rPr>
              <a:t>Important Upcoming Dates: October 25: End of 1</a:t>
            </a:r>
            <a:r>
              <a:rPr lang="en-US" sz="2800" baseline="30000" dirty="0" smtClean="0">
                <a:solidFill>
                  <a:srgbClr val="FF0000"/>
                </a:solidFill>
              </a:rPr>
              <a:t>st</a:t>
            </a:r>
            <a:r>
              <a:rPr lang="en-US" sz="2800" dirty="0" smtClean="0">
                <a:solidFill>
                  <a:srgbClr val="FF0000"/>
                </a:solidFill>
              </a:rPr>
              <a:t> Quarter. November 4</a:t>
            </a:r>
            <a:r>
              <a:rPr lang="en-US" sz="2800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dirty="0" smtClean="0">
                <a:solidFill>
                  <a:srgbClr val="FF0000"/>
                </a:solidFill>
              </a:rPr>
              <a:t> – report cards to students, November 13</a:t>
            </a:r>
            <a:r>
              <a:rPr lang="en-US" sz="2800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dirty="0" smtClean="0">
                <a:solidFill>
                  <a:srgbClr val="FF0000"/>
                </a:solidFill>
              </a:rPr>
              <a:t> – Conference night</a:t>
            </a:r>
          </a:p>
          <a:p>
            <a:pPr eaLnBrk="1" hangingPunct="1"/>
            <a:r>
              <a:rPr lang="en-US" sz="2800" dirty="0" smtClean="0"/>
              <a:t>Does my current performance match my post-secondary goals?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UNC System Minimum Admissions Requirements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</p:nvPr>
        </p:nvGraphicFramePr>
        <p:xfrm>
          <a:off x="533400" y="2514600"/>
          <a:ext cx="822960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2209800"/>
                <a:gridCol w="2057400"/>
                <a:gridCol w="2057400"/>
              </a:tblGrid>
              <a:tr h="5715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HS GPA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SAT (CR+M)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Minimum ACT</a:t>
                      </a:r>
                      <a:r>
                        <a:rPr lang="en-US" baseline="0" dirty="0" smtClean="0"/>
                        <a:t> (Composite Score)</a:t>
                      </a:r>
                      <a:endParaRPr lang="en-US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 smtClean="0"/>
                        <a:t>Fall 2013 and Beyond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2.5 weighted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280" name="TextBox 7"/>
          <p:cNvSpPr txBox="1">
            <a:spLocks noChangeArrowheads="1"/>
          </p:cNvSpPr>
          <p:nvPr/>
        </p:nvSpPr>
        <p:spPr bwMode="auto">
          <a:xfrm>
            <a:off x="533400" y="4267200"/>
            <a:ext cx="822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/>
              <a:t>The UNC System includes 17 colleges and universities in NC.  Click </a:t>
            </a:r>
            <a:r>
              <a:rPr lang="en-US" dirty="0">
                <a:hlinkClick r:id="rId2"/>
              </a:rPr>
              <a:t>here</a:t>
            </a:r>
            <a:r>
              <a:rPr lang="en-US" dirty="0"/>
              <a:t> for the complete listing.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Academic Planning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76400"/>
            <a:ext cx="7772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4 year plan, transcript check, graduation checklist</a:t>
            </a:r>
          </a:p>
          <a:p>
            <a:pPr eaLnBrk="1" hangingPunct="1"/>
            <a:r>
              <a:rPr lang="en-US" dirty="0" smtClean="0"/>
              <a:t>Registration for next year – late winter/early spring</a:t>
            </a:r>
          </a:p>
          <a:p>
            <a:pPr eaLnBrk="1" hangingPunct="1"/>
            <a:r>
              <a:rPr lang="en-US" dirty="0" smtClean="0"/>
              <a:t>Purposeful Planning – rigor and interest</a:t>
            </a:r>
          </a:p>
          <a:p>
            <a:pPr eaLnBrk="1" hangingPunct="1"/>
            <a:r>
              <a:rPr lang="en-US" dirty="0" smtClean="0">
                <a:solidFill>
                  <a:srgbClr val="FF0000"/>
                </a:solidFill>
              </a:rPr>
              <a:t>Important Date – February 27 – Curriculum Fair</a:t>
            </a:r>
          </a:p>
          <a:p>
            <a:pPr eaLnBrk="1" hangingPunct="1"/>
            <a:r>
              <a:rPr lang="en-US" dirty="0" smtClean="0"/>
              <a:t>Junior Conferences in the Spring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dirty="0" smtClean="0"/>
              <a:t>Additional Options to consider – dual enrollment courses (NCVPS, etc), early graduation – if these are a good fit for your post secondary </a:t>
            </a:r>
            <a:r>
              <a:rPr lang="en-US" dirty="0" smtClean="0"/>
              <a:t>goals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AP Courses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smtClean="0"/>
              <a:t>Importance of AP Courses</a:t>
            </a:r>
          </a:p>
          <a:p>
            <a:r>
              <a:rPr lang="en-US" sz="3600" dirty="0" smtClean="0"/>
              <a:t>Curriculum Fair-AP Session</a:t>
            </a:r>
          </a:p>
          <a:p>
            <a:r>
              <a:rPr lang="en-US" sz="3600" dirty="0" smtClean="0"/>
              <a:t>Registration and Summer Expectations for AP Courses</a:t>
            </a:r>
          </a:p>
          <a:p>
            <a:r>
              <a:rPr lang="en-US" sz="3600" dirty="0" smtClean="0"/>
              <a:t>Summer Drop Date</a:t>
            </a:r>
            <a:endParaRPr lang="en-US" sz="3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Get involved!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7772400" cy="4572000"/>
          </a:xfrm>
        </p:spPr>
        <p:txBody>
          <a:bodyPr rtlCol="0">
            <a:normAutofit fontScale="8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Extracurricular Activities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*School Extracurricular </a:t>
            </a:r>
            <a:r>
              <a:rPr lang="en-US" dirty="0" smtClean="0"/>
              <a:t>Activities – here is a link to our 2013 – 	</a:t>
            </a:r>
            <a:r>
              <a:rPr lang="en-US" dirty="0" smtClean="0"/>
              <a:t>2014 </a:t>
            </a:r>
            <a:r>
              <a:rPr lang="en-US" dirty="0" smtClean="0"/>
              <a:t>club list: </a:t>
            </a:r>
            <a:r>
              <a:rPr lang="en-US" dirty="0" smtClean="0">
                <a:hlinkClick r:id="rId3"/>
              </a:rPr>
              <a:t>http://www.heritagehs.wcpss.net/#!</a:t>
            </a:r>
            <a:r>
              <a:rPr lang="en-US" dirty="0" smtClean="0">
                <a:hlinkClick r:id="rId3"/>
              </a:rPr>
              <a:t>student-life/c11m6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*Outside </a:t>
            </a:r>
            <a:r>
              <a:rPr lang="en-US" dirty="0" smtClean="0"/>
              <a:t>of School – community service, 	 	      	     </a:t>
            </a:r>
            <a:r>
              <a:rPr lang="en-US" dirty="0" smtClean="0"/>
              <a:t>	employment</a:t>
            </a:r>
            <a:r>
              <a:rPr lang="en-US" dirty="0" smtClean="0"/>
              <a:t>, outside organizations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*Leadership: Quality v. Quantity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Extra Opportunities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*School year – NCSSM-10</a:t>
            </a:r>
            <a:r>
              <a:rPr lang="en-US" baseline="30000" dirty="0" smtClean="0"/>
              <a:t>th</a:t>
            </a:r>
            <a:r>
              <a:rPr lang="en-US" dirty="0" smtClean="0"/>
              <a:t> grade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		*Summer programs – Governor’s School, HOBY-10th, 	  	      Summer Ventures in Science and Math, check this link for </a:t>
            </a:r>
            <a:r>
              <a:rPr lang="en-US" dirty="0" smtClean="0"/>
              <a:t>			more</a:t>
            </a:r>
            <a:r>
              <a:rPr lang="en-US" dirty="0" smtClean="0"/>
              <a:t>:  </a:t>
            </a:r>
            <a:r>
              <a:rPr lang="en-US" dirty="0" smtClean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heritagehs-student-services.weebly.com/summer-opportunities.html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College Athletics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95400"/>
            <a:ext cx="7772400" cy="4572000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NCAA Eligibility – Division I and II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Core GPA – different than overall GPA, only core classes count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SAT and ACT score requirements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hlinkClick r:id="rId2"/>
              </a:rPr>
              <a:t>www.ncaaeligibilitycenter.org</a:t>
            </a:r>
            <a:endParaRPr lang="en-US" sz="28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>
                <a:hlinkClick r:id="rId3"/>
              </a:rPr>
              <a:t>http://www.ncaapublications.com/productdownloads/CBSA.pdf</a:t>
            </a:r>
            <a:r>
              <a:rPr lang="en-US" sz="2800" dirty="0" smtClean="0"/>
              <a:t> - Guide for the College Bound Student Athlete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TBD -College Athletics Events – Fall and Spring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2.3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2800" dirty="0" smtClean="0"/>
              <a:t>Handout for anyone interested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Areas of Focus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3200" dirty="0" smtClean="0"/>
              <a:t>Post Secondary Planning</a:t>
            </a:r>
          </a:p>
          <a:p>
            <a:pPr eaLnBrk="1" hangingPunct="1">
              <a:defRPr/>
            </a:pPr>
            <a:r>
              <a:rPr lang="en-US" sz="3200" dirty="0" smtClean="0"/>
              <a:t>Academics</a:t>
            </a:r>
          </a:p>
          <a:p>
            <a:pPr eaLnBrk="1" hangingPunct="1">
              <a:defRPr/>
            </a:pPr>
            <a:r>
              <a:rPr lang="en-US" sz="3200" dirty="0" smtClean="0"/>
              <a:t>Getting Involved/Leadership</a:t>
            </a:r>
          </a:p>
          <a:p>
            <a:pPr eaLnBrk="1" hangingPunct="1">
              <a:defRPr/>
            </a:pPr>
            <a:r>
              <a:rPr lang="en-US" sz="2800" dirty="0" smtClean="0"/>
              <a:t>Please visit our departmental </a:t>
            </a:r>
            <a:r>
              <a:rPr lang="en-US" sz="2800" dirty="0" smtClean="0"/>
              <a:t>website by linking off of the new </a:t>
            </a:r>
            <a:r>
              <a:rPr lang="en-US" sz="2800" dirty="0" smtClean="0"/>
              <a:t>HHS website: </a:t>
            </a:r>
            <a:r>
              <a:rPr lang="en-US" sz="2800" dirty="0" smtClean="0">
                <a:hlinkClick r:id="rId3"/>
              </a:rPr>
              <a:t>http://www.heritagehs.wcpss.net</a:t>
            </a:r>
            <a:r>
              <a:rPr lang="en-US" sz="2800" dirty="0" smtClean="0">
                <a:hlinkClick r:id="rId3"/>
              </a:rPr>
              <a:t>/</a:t>
            </a:r>
            <a:r>
              <a:rPr lang="en-US" sz="2800" dirty="0" smtClean="0"/>
              <a:t> - this opens best in Firefox or Google Chrome</a:t>
            </a:r>
            <a:endParaRPr lang="en-US" sz="2800" dirty="0" smtClean="0"/>
          </a:p>
          <a:p>
            <a:pPr eaLnBrk="1" hangingPunct="1">
              <a:buFont typeface="Arial" charset="0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r>
              <a:rPr lang="en-US" baseline="30000" dirty="0" smtClean="0"/>
              <a:t>th</a:t>
            </a:r>
            <a:r>
              <a:rPr lang="en-US" dirty="0" smtClean="0"/>
              <a:t> Grade Timeline and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Pulse check – where are you GPA wise?  </a:t>
            </a:r>
          </a:p>
          <a:p>
            <a:r>
              <a:rPr lang="en-US" dirty="0" smtClean="0"/>
              <a:t>Compare your current status with your future goals</a:t>
            </a:r>
          </a:p>
          <a:p>
            <a:r>
              <a:rPr lang="en-US" dirty="0" smtClean="0"/>
              <a:t>Focus on your grades</a:t>
            </a:r>
          </a:p>
          <a:p>
            <a:r>
              <a:rPr lang="en-US" dirty="0" smtClean="0"/>
              <a:t>PLAN and PSAT – take these exams, learn about your scores</a:t>
            </a:r>
          </a:p>
          <a:p>
            <a:r>
              <a:rPr lang="en-US" dirty="0" smtClean="0"/>
              <a:t>Get involved – clubs, sports, community service, find your passion</a:t>
            </a:r>
          </a:p>
          <a:p>
            <a:r>
              <a:rPr lang="en-US" dirty="0" smtClean="0"/>
              <a:t>Summer </a:t>
            </a:r>
            <a:r>
              <a:rPr lang="en-US" dirty="0" smtClean="0"/>
              <a:t>programs</a:t>
            </a:r>
            <a:endParaRPr lang="en-US" dirty="0" smtClean="0"/>
          </a:p>
          <a:p>
            <a:r>
              <a:rPr lang="en-US" dirty="0" smtClean="0"/>
              <a:t>Take spring registration seriously – use your time and resources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Junior Year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7772400" cy="4572000"/>
          </a:xfrm>
        </p:spPr>
        <p:txBody>
          <a:bodyPr/>
          <a:lstStyle/>
          <a:p>
            <a:r>
              <a:rPr lang="en-US" sz="2800" dirty="0" smtClean="0"/>
              <a:t>GPA—Very important year</a:t>
            </a:r>
          </a:p>
          <a:p>
            <a:r>
              <a:rPr lang="en-US" sz="2800" dirty="0" smtClean="0"/>
              <a:t>Testing— Take seriously</a:t>
            </a:r>
          </a:p>
          <a:p>
            <a:r>
              <a:rPr lang="en-US" sz="2800" dirty="0" smtClean="0"/>
              <a:t>Begin serious college and career </a:t>
            </a:r>
            <a:r>
              <a:rPr lang="en-US" sz="2800" dirty="0" smtClean="0"/>
              <a:t>research</a:t>
            </a:r>
            <a:endParaRPr lang="en-US" sz="2800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Questions?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</a:pPr>
            <a:endParaRPr lang="en-US" smtClean="0"/>
          </a:p>
          <a:p>
            <a:pPr algn="ctr" eaLnBrk="1" hangingPunct="1">
              <a:buFont typeface="Arial" charset="0"/>
              <a:buNone/>
            </a:pPr>
            <a:endParaRPr lang="en-US" smtClean="0"/>
          </a:p>
          <a:p>
            <a:pPr algn="ctr" eaLnBrk="1" hangingPunct="1">
              <a:buFont typeface="Arial" charset="0"/>
              <a:buNone/>
            </a:pPr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25146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sz="3600" dirty="0" smtClean="0">
                <a:latin typeface="+mn-lt"/>
              </a:rPr>
              <a:t>Please complete survey either paper version or online:</a:t>
            </a:r>
            <a:r>
              <a:rPr lang="en-US" sz="3600" b="1" dirty="0" smtClean="0">
                <a:latin typeface="+mn-lt"/>
              </a:rPr>
              <a:t> http://tinyurl.com/kmhwcgy</a:t>
            </a:r>
            <a:endParaRPr lang="en-US" sz="360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Student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Ms. Deirdra Williams, Dean of Students, </a:t>
            </a:r>
            <a:r>
              <a:rPr lang="en-US" dirty="0" smtClean="0">
                <a:hlinkClick r:id="rId3"/>
              </a:rPr>
              <a:t>dcwilliams@wcpss.net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Ms. Yvonne Corcho, Students A-D </a:t>
            </a:r>
            <a:r>
              <a:rPr lang="en-US" dirty="0" smtClean="0">
                <a:hlinkClick r:id="rId4"/>
              </a:rPr>
              <a:t>ycorcho@wcpss.net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Ms. Erin Macleod, Students E-K, </a:t>
            </a:r>
            <a:r>
              <a:rPr lang="en-US" dirty="0" smtClean="0">
                <a:hlinkClick r:id="rId5"/>
              </a:rPr>
              <a:t>emacleod@wcpss.net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Ms. Melanie </a:t>
            </a:r>
            <a:r>
              <a:rPr lang="en-US" dirty="0" err="1" smtClean="0"/>
              <a:t>Lachance</a:t>
            </a:r>
            <a:r>
              <a:rPr lang="en-US" dirty="0" smtClean="0"/>
              <a:t>, Students L-</a:t>
            </a:r>
            <a:r>
              <a:rPr lang="en-US" dirty="0" err="1" smtClean="0"/>
              <a:t>Rh</a:t>
            </a:r>
            <a:r>
              <a:rPr lang="en-US" dirty="0" smtClean="0"/>
              <a:t>, </a:t>
            </a:r>
            <a:r>
              <a:rPr lang="en-US" dirty="0" smtClean="0">
                <a:hlinkClick r:id="rId6"/>
              </a:rPr>
              <a:t>mlachance@wcpss.net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Ms.  Rachael Confer, Students </a:t>
            </a:r>
            <a:r>
              <a:rPr lang="en-US" dirty="0" err="1" smtClean="0"/>
              <a:t>Ri</a:t>
            </a:r>
            <a:r>
              <a:rPr lang="en-US" dirty="0" smtClean="0"/>
              <a:t>-Z, </a:t>
            </a:r>
            <a:r>
              <a:rPr lang="en-US" dirty="0" smtClean="0">
                <a:hlinkClick r:id="rId7"/>
              </a:rPr>
              <a:t>rconfer@wcpss.net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Ms. Barbara Wiggins, Career Development Coordinator, </a:t>
            </a:r>
            <a:r>
              <a:rPr lang="en-US" dirty="0" smtClean="0">
                <a:hlinkClick r:id="rId8"/>
              </a:rPr>
              <a:t>bswiggins@wcpss.net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Ms. Melanie </a:t>
            </a:r>
            <a:r>
              <a:rPr lang="en-US" dirty="0" err="1" smtClean="0"/>
              <a:t>Spainhour</a:t>
            </a:r>
            <a:r>
              <a:rPr lang="en-US" dirty="0" smtClean="0"/>
              <a:t>, SAP Counselor, </a:t>
            </a:r>
            <a:r>
              <a:rPr lang="en-US" dirty="0" smtClean="0">
                <a:hlinkClick r:id="rId9"/>
              </a:rPr>
              <a:t>mspainhour@wcpss.net</a:t>
            </a:r>
            <a:endParaRPr lang="en-US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US" dirty="0" smtClean="0"/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Thank you for coming out tonight!</a:t>
            </a:r>
          </a:p>
          <a:p>
            <a:pPr marL="274320" indent="-274320" algn="ctr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/>
              <a:t>Thank you, too, for filling out and leaving our evaluation form.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Post-Secondary Planning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Career Exploration</a:t>
            </a:r>
          </a:p>
          <a:p>
            <a:pPr eaLnBrk="1" hangingPunct="1"/>
            <a:r>
              <a:rPr lang="en-US" smtClean="0"/>
              <a:t>Military Options</a:t>
            </a:r>
          </a:p>
          <a:p>
            <a:pPr eaLnBrk="1" hangingPunct="1"/>
            <a:r>
              <a:rPr lang="en-US" smtClean="0"/>
              <a:t>College Research</a:t>
            </a:r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  <a:p>
            <a:pPr algn="ctr" eaLnBrk="1" hangingPunct="1">
              <a:buFont typeface="Arial" charset="0"/>
              <a:buNone/>
            </a:pPr>
            <a:r>
              <a:rPr lang="en-US" smtClean="0"/>
              <a:t>It is a great time for exploring all of your interests and doing research on where you want to go after high school.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Career Exploration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914400"/>
            <a:ext cx="7772400" cy="5029200"/>
          </a:xfrm>
        </p:spPr>
        <p:txBody>
          <a:bodyPr/>
          <a:lstStyle/>
          <a:p>
            <a:pPr eaLnBrk="1" hangingPunct="1">
              <a:buNone/>
            </a:pPr>
            <a:endParaRPr lang="en-US" sz="3000" dirty="0" smtClean="0"/>
          </a:p>
          <a:p>
            <a:pPr eaLnBrk="1" hangingPunct="1"/>
            <a:r>
              <a:rPr lang="en-US" sz="2400" dirty="0" smtClean="0"/>
              <a:t>Resources – School Counselor, Career Development Coordinator, Online Sites</a:t>
            </a:r>
          </a:p>
          <a:p>
            <a:pPr eaLnBrk="1" hangingPunct="1"/>
            <a:r>
              <a:rPr lang="en-US" sz="2400" dirty="0" smtClean="0">
                <a:hlinkClick r:id="rId3"/>
              </a:rPr>
              <a:t>www.f4k.org-</a:t>
            </a:r>
            <a:r>
              <a:rPr lang="en-US" sz="2400" dirty="0" smtClean="0"/>
              <a:t> Futures for Kids </a:t>
            </a:r>
          </a:p>
          <a:p>
            <a:pPr eaLnBrk="1" hangingPunct="1"/>
            <a:r>
              <a:rPr lang="en-US" sz="2400" dirty="0" smtClean="0">
                <a:hlinkClick r:id="rId4"/>
              </a:rPr>
              <a:t>www.cfnc.org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PLAN (Practice ACT) – includes a career interest inventory, this Thursday, Oct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, scores will return in December or January</a:t>
            </a:r>
          </a:p>
          <a:p>
            <a:pPr eaLnBrk="1" hangingPunct="1"/>
            <a:r>
              <a:rPr lang="en-US" sz="2400" dirty="0" smtClean="0"/>
              <a:t>Job Shadowing – Ms. Wiggins, CDC</a:t>
            </a:r>
          </a:p>
          <a:p>
            <a:pPr eaLnBrk="1" hangingPunct="1"/>
            <a:r>
              <a:rPr lang="en-US" sz="2400" dirty="0" smtClean="0"/>
              <a:t>Internships</a:t>
            </a:r>
          </a:p>
          <a:p>
            <a:pPr eaLnBrk="1" hangingPunct="1"/>
            <a:r>
              <a:rPr lang="en-US" sz="2400" dirty="0" smtClean="0"/>
              <a:t>CTE High School and Career and College Promise</a:t>
            </a:r>
          </a:p>
          <a:p>
            <a:pPr eaLnBrk="1" hangingPunct="1"/>
            <a:r>
              <a:rPr lang="en-US" sz="2400" dirty="0" smtClean="0"/>
              <a:t>Selective Scheduling – register for classes that are related to the fields that you have interest in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1900" y="115888"/>
            <a:ext cx="3678238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itle 2"/>
          <p:cNvSpPr>
            <a:spLocks noGrp="1"/>
          </p:cNvSpPr>
          <p:nvPr>
            <p:ph type="title"/>
          </p:nvPr>
        </p:nvSpPr>
        <p:spPr bwMode="auto">
          <a:xfrm>
            <a:off x="1423988" y="2176463"/>
            <a:ext cx="2847975" cy="3101975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ts val="3400"/>
              </a:lnSpc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PLAN</a:t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Score </a:t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>Report</a:t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b="1" smtClean="0">
                <a:latin typeface="Arial" pitchFamily="34" charset="0"/>
                <a:cs typeface="Arial" pitchFamily="34" charset="0"/>
              </a:rPr>
              <a:t/>
            </a:r>
            <a:br>
              <a:rPr lang="en-US" b="1" smtClean="0">
                <a:latin typeface="Arial" pitchFamily="34" charset="0"/>
                <a:cs typeface="Arial" pitchFamily="34" charset="0"/>
              </a:rPr>
            </a:br>
            <a:r>
              <a:rPr lang="en-US" smtClean="0">
                <a:latin typeface="Arial" pitchFamily="34" charset="0"/>
                <a:cs typeface="Arial" pitchFamily="34" charset="0"/>
              </a:rPr>
              <a:t>Side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50" y="2127250"/>
            <a:ext cx="7159625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2"/>
          <p:cNvSpPr>
            <a:spLocks noGrp="1"/>
          </p:cNvSpPr>
          <p:nvPr>
            <p:ph type="title"/>
          </p:nvPr>
        </p:nvSpPr>
        <p:spPr bwMode="auto">
          <a:xfrm>
            <a:off x="917575" y="1601788"/>
            <a:ext cx="6400800" cy="12890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Your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Career</a:t>
            </a:r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b="1" smtClean="0">
                <a:latin typeface="Arial" pitchFamily="34" charset="0"/>
                <a:cs typeface="Arial" pitchFamily="34" charset="0"/>
              </a:rPr>
              <a:t>Possibilities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125" y="2151063"/>
            <a:ext cx="4108450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itle 2"/>
          <p:cNvSpPr>
            <a:spLocks noGrp="1"/>
          </p:cNvSpPr>
          <p:nvPr>
            <p:ph type="title"/>
          </p:nvPr>
        </p:nvSpPr>
        <p:spPr bwMode="auto">
          <a:xfrm>
            <a:off x="917575" y="1601788"/>
            <a:ext cx="6400800" cy="1289050"/>
          </a:xfrm>
          <a:noFill/>
          <a:ln>
            <a:miter lim="800000"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="1" smtClean="0">
                <a:latin typeface="Arial" pitchFamily="34" charset="0"/>
                <a:cs typeface="Arial" pitchFamily="34" charset="0"/>
              </a:rPr>
              <a:t>www.planstudent.org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Military Options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19200"/>
            <a:ext cx="7772400" cy="5334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en-US" sz="28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dirty="0" smtClean="0">
                <a:hlinkClick r:id="rId3"/>
              </a:rPr>
              <a:t>www.f4k.org</a:t>
            </a:r>
            <a:r>
              <a:rPr lang="en-US" sz="3100" dirty="0" smtClean="0"/>
              <a:t> – Futures for Kids has information on military careers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dirty="0" smtClean="0"/>
              <a:t>Military Recruiters for general enlistment – email counselor for recruitment contacts, tonight’s handout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dirty="0" smtClean="0"/>
              <a:t>March2Success – </a:t>
            </a:r>
            <a:r>
              <a:rPr lang="en-US" sz="3100" dirty="0" smtClean="0">
                <a:hlinkClick r:id="rId4"/>
              </a:rPr>
              <a:t>www.march2success.com</a:t>
            </a:r>
            <a:endParaRPr lang="en-US" sz="3100" dirty="0" smtClean="0"/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dirty="0" smtClean="0"/>
              <a:t>ASVAB Testing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3100" dirty="0" smtClean="0"/>
              <a:t>Military Academies – rigorous application process – starts earlier than most college application processes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100" dirty="0" smtClean="0"/>
              <a:t>		*information sessions to attend with lawmakers, 		targeted for 7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-12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graders with interest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3100" dirty="0" smtClean="0"/>
              <a:t>		*summer programs – ex. Naval Academy has a 	      </a:t>
            </a:r>
            <a:r>
              <a:rPr lang="en-US" sz="3100" dirty="0" smtClean="0">
                <a:hlinkClick r:id="rId5"/>
              </a:rPr>
              <a:t>Summer STEM program </a:t>
            </a:r>
            <a:r>
              <a:rPr lang="en-US" sz="3100" dirty="0" smtClean="0"/>
              <a:t>for 8-11</a:t>
            </a:r>
            <a:r>
              <a:rPr lang="en-US" sz="3100" baseline="30000" dirty="0" smtClean="0"/>
              <a:t>th</a:t>
            </a:r>
            <a:r>
              <a:rPr lang="en-US" sz="3100" dirty="0" smtClean="0"/>
              <a:t> graders, they also have Summer Seminar for rising seniors, summer athletic camps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College Research and Planning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76400"/>
            <a:ext cx="8229600" cy="45720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College Planning File</a:t>
            </a:r>
          </a:p>
          <a:p>
            <a:pPr eaLnBrk="1" hangingPunct="1"/>
            <a:r>
              <a:rPr lang="en-US" sz="2800" dirty="0" smtClean="0"/>
              <a:t>College Email Account</a:t>
            </a:r>
          </a:p>
          <a:p>
            <a:pPr eaLnBrk="1" hangingPunct="1"/>
            <a:r>
              <a:rPr lang="en-US" sz="2800" dirty="0" smtClean="0"/>
              <a:t>College admission representatives visit HHS – during Husky Help</a:t>
            </a:r>
          </a:p>
          <a:p>
            <a:pPr eaLnBrk="1" hangingPunct="1"/>
            <a:r>
              <a:rPr lang="en-US" sz="2800" dirty="0" smtClean="0"/>
              <a:t>College Fairs – in person and virtual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	</a:t>
            </a:r>
            <a:r>
              <a:rPr lang="en-US" sz="2800" dirty="0" smtClean="0">
                <a:solidFill>
                  <a:srgbClr val="FF0000"/>
                </a:solidFill>
              </a:rPr>
              <a:t>NACAC Spring Fair  - Tues, March 11 4-8pm</a:t>
            </a:r>
          </a:p>
          <a:p>
            <a:pPr eaLnBrk="1" hangingPunct="1">
              <a:buFont typeface="Arial" charset="0"/>
              <a:buNone/>
            </a:pPr>
            <a:r>
              <a:rPr lang="en-US" sz="2800" dirty="0" smtClean="0"/>
              <a:t>		</a:t>
            </a:r>
            <a:r>
              <a:rPr lang="en-US" sz="2800" dirty="0" smtClean="0">
                <a:hlinkClick r:id="rId2"/>
              </a:rPr>
              <a:t>www.collegeweeklive.com</a:t>
            </a:r>
            <a:r>
              <a:rPr lang="en-US" sz="2800" dirty="0" smtClean="0"/>
              <a:t> –December 12 </a:t>
            </a:r>
            <a:r>
              <a:rPr lang="en-US" sz="2800" dirty="0" smtClean="0">
                <a:solidFill>
                  <a:srgbClr val="FF0000"/>
                </a:solidFill>
              </a:rPr>
              <a:t>All Access</a:t>
            </a:r>
          </a:p>
          <a:p>
            <a:pPr eaLnBrk="1" hangingPunct="1"/>
            <a:r>
              <a:rPr lang="en-US" sz="2800" dirty="0" smtClean="0"/>
              <a:t>Basic college discussions and research</a:t>
            </a:r>
          </a:p>
          <a:p>
            <a:pPr eaLnBrk="1" hangingPunct="1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1473</TotalTime>
  <Words>976</Words>
  <Application>Microsoft Office PowerPoint</Application>
  <PresentationFormat>On-screen Show (4:3)</PresentationFormat>
  <Paragraphs>192</Paragraphs>
  <Slides>23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Equity</vt:lpstr>
      <vt:lpstr>Heritage High School Sophomore and Junior Night</vt:lpstr>
      <vt:lpstr>Areas of Focus</vt:lpstr>
      <vt:lpstr>Post-Secondary Planning</vt:lpstr>
      <vt:lpstr>Career Exploration</vt:lpstr>
      <vt:lpstr>PLAN Score  Report  Side 1</vt:lpstr>
      <vt:lpstr>Your Career Possibilities</vt:lpstr>
      <vt:lpstr>www.planstudent.org</vt:lpstr>
      <vt:lpstr>Military Options</vt:lpstr>
      <vt:lpstr>College Research and Planning</vt:lpstr>
      <vt:lpstr>Resources for College Research</vt:lpstr>
      <vt:lpstr>PSAT/PLAN Testing</vt:lpstr>
      <vt:lpstr>SAT and ACT</vt:lpstr>
      <vt:lpstr>Academics</vt:lpstr>
      <vt:lpstr>Academics continued…</vt:lpstr>
      <vt:lpstr>UNC System Minimum Admissions Requirements</vt:lpstr>
      <vt:lpstr>Academic Planning</vt:lpstr>
      <vt:lpstr>AP Courses</vt:lpstr>
      <vt:lpstr>Get involved!</vt:lpstr>
      <vt:lpstr>College Athletics</vt:lpstr>
      <vt:lpstr>10th Grade Timeline and Advice</vt:lpstr>
      <vt:lpstr>Junior Year Timeline</vt:lpstr>
      <vt:lpstr>Questions?</vt:lpstr>
      <vt:lpstr>Student Services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Sophomore Night</dc:title>
  <dc:creator>Rachael Confer</dc:creator>
  <cp:lastModifiedBy>Rachael Confer</cp:lastModifiedBy>
  <cp:revision>99</cp:revision>
  <dcterms:created xsi:type="dcterms:W3CDTF">2011-09-08T20:06:54Z</dcterms:created>
  <dcterms:modified xsi:type="dcterms:W3CDTF">2013-10-01T20:24:39Z</dcterms:modified>
</cp:coreProperties>
</file>